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imes New Roman MT" panose="020B0604020202020204" charset="0"/>
      <p:regular r:id="rId18"/>
    </p:embeddedFont>
    <p:embeddedFont>
      <p:font typeface="Times New Roman MT Bold" panose="020B0604020202020204" charset="0"/>
      <p:regular r:id="rId19"/>
    </p:embeddedFont>
    <p:embeddedFont>
      <p:font typeface="Times New Roman MT Bold Italics" panose="020B0604020202020204" charset="0"/>
      <p:regular r:id="rId20"/>
    </p:embeddedFont>
    <p:embeddedFont>
      <p:font typeface="Times New Roman MT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8288000" cy="1355408"/>
            <a:chOff x="0" y="0"/>
            <a:chExt cx="4816602" cy="3569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602" cy="356997"/>
            </a:xfrm>
            <a:custGeom>
              <a:avLst/>
              <a:gdLst/>
              <a:ahLst/>
              <a:cxnLst/>
              <a:rect l="l" t="t" r="r" b="b"/>
              <a:pathLst>
                <a:path w="4816602" h="356997">
                  <a:moveTo>
                    <a:pt x="4816602" y="2963"/>
                  </a:moveTo>
                  <a:lnTo>
                    <a:pt x="4816602" y="354034"/>
                  </a:lnTo>
                  <a:cubicBezTo>
                    <a:pt x="4816602" y="354820"/>
                    <a:pt x="4816290" y="355573"/>
                    <a:pt x="4815734" y="356129"/>
                  </a:cubicBezTo>
                  <a:cubicBezTo>
                    <a:pt x="4815179" y="356685"/>
                    <a:pt x="4814425" y="356997"/>
                    <a:pt x="4813639" y="356997"/>
                  </a:cubicBezTo>
                  <a:lnTo>
                    <a:pt x="2963" y="356997"/>
                  </a:lnTo>
                  <a:cubicBezTo>
                    <a:pt x="2177" y="356997"/>
                    <a:pt x="1424" y="356685"/>
                    <a:pt x="868" y="356129"/>
                  </a:cubicBezTo>
                  <a:cubicBezTo>
                    <a:pt x="312" y="355573"/>
                    <a:pt x="0" y="354820"/>
                    <a:pt x="0" y="354034"/>
                  </a:cubicBezTo>
                  <a:lnTo>
                    <a:pt x="0" y="2963"/>
                  </a:lnTo>
                  <a:cubicBezTo>
                    <a:pt x="0" y="2177"/>
                    <a:pt x="312" y="1424"/>
                    <a:pt x="868" y="868"/>
                  </a:cubicBezTo>
                  <a:cubicBezTo>
                    <a:pt x="1424" y="312"/>
                    <a:pt x="2177" y="0"/>
                    <a:pt x="2963" y="0"/>
                  </a:cubicBezTo>
                  <a:lnTo>
                    <a:pt x="4813639" y="0"/>
                  </a:lnTo>
                  <a:cubicBezTo>
                    <a:pt x="4814425" y="0"/>
                    <a:pt x="4815179" y="312"/>
                    <a:pt x="4815734" y="868"/>
                  </a:cubicBezTo>
                  <a:cubicBezTo>
                    <a:pt x="4816290" y="1424"/>
                    <a:pt x="4816602" y="2177"/>
                    <a:pt x="4816602" y="296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cap="sq">
              <a:noFill/>
              <a:prstDash val="sysDot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602" cy="433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42541" y="8970157"/>
            <a:ext cx="4582359" cy="959204"/>
          </a:xfrm>
          <a:custGeom>
            <a:avLst/>
            <a:gdLst/>
            <a:ahLst/>
            <a:cxnLst/>
            <a:rect l="l" t="t" r="r" b="b"/>
            <a:pathLst>
              <a:path w="4582359" h="959204">
                <a:moveTo>
                  <a:pt x="0" y="0"/>
                </a:moveTo>
                <a:lnTo>
                  <a:pt x="4582358" y="0"/>
                </a:lnTo>
                <a:lnTo>
                  <a:pt x="4582358" y="959205"/>
                </a:lnTo>
                <a:lnTo>
                  <a:pt x="0" y="959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" r="-28964" b="-814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348412" y="8790408"/>
            <a:ext cx="1688281" cy="1318703"/>
          </a:xfrm>
          <a:custGeom>
            <a:avLst/>
            <a:gdLst/>
            <a:ahLst/>
            <a:cxnLst/>
            <a:rect l="l" t="t" r="r" b="b"/>
            <a:pathLst>
              <a:path w="1688281" h="1318703">
                <a:moveTo>
                  <a:pt x="0" y="0"/>
                </a:moveTo>
                <a:lnTo>
                  <a:pt x="1688281" y="0"/>
                </a:lnTo>
                <a:lnTo>
                  <a:pt x="1688281" y="1318703"/>
                </a:lnTo>
                <a:lnTo>
                  <a:pt x="0" y="1318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317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39588" y="2698240"/>
            <a:ext cx="14408824" cy="184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6G-Enabled Digital Twin Framework for Real-Time Cyber-Physical Systems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43649" y="7869845"/>
            <a:ext cx="2043351" cy="5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i="1" dirty="0">
                <a:solidFill>
                  <a:srgbClr val="000000"/>
                </a:solidFill>
                <a:latin typeface="Times New Roman MT Italics"/>
                <a:ea typeface="Times New Roman MT Italics"/>
                <a:cs typeface="Times New Roman MT Italics"/>
                <a:sym typeface="Times New Roman MT Italics"/>
              </a:rPr>
              <a:t>ICTC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14156" y="148978"/>
            <a:ext cx="6692463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Lotte Hotel, Jeju Island, Republic of Korea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79309" y="5174804"/>
            <a:ext cx="7129383" cy="765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004AAD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Vaskar Chakma, Wooyeol Choi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87627" y="6146301"/>
            <a:ext cx="8112746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School of Computer Science and Engineering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Chung-Ang University, Seoul, Republic of Korea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30566" y="668352"/>
            <a:ext cx="3023653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14–17 October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2541" y="352697"/>
            <a:ext cx="6908276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FFFFFF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International Conference on ICT Convergence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2541" y="1416277"/>
            <a:ext cx="2015014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#1571193797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8288000" cy="881422"/>
            <a:chOff x="0" y="0"/>
            <a:chExt cx="4816602" cy="2321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602" cy="232155"/>
            </a:xfrm>
            <a:custGeom>
              <a:avLst/>
              <a:gdLst/>
              <a:ahLst/>
              <a:cxnLst/>
              <a:rect l="l" t="t" r="r" b="b"/>
              <a:pathLst>
                <a:path w="4816602" h="232155">
                  <a:moveTo>
                    <a:pt x="4816602" y="2963"/>
                  </a:moveTo>
                  <a:lnTo>
                    <a:pt x="4816602" y="229192"/>
                  </a:lnTo>
                  <a:cubicBezTo>
                    <a:pt x="4816602" y="229978"/>
                    <a:pt x="4816290" y="230732"/>
                    <a:pt x="4815734" y="231287"/>
                  </a:cubicBezTo>
                  <a:cubicBezTo>
                    <a:pt x="4815179" y="231843"/>
                    <a:pt x="4814425" y="232155"/>
                    <a:pt x="4813639" y="232155"/>
                  </a:cubicBezTo>
                  <a:lnTo>
                    <a:pt x="2963" y="232155"/>
                  </a:lnTo>
                  <a:cubicBezTo>
                    <a:pt x="2177" y="232155"/>
                    <a:pt x="1424" y="231843"/>
                    <a:pt x="868" y="231287"/>
                  </a:cubicBezTo>
                  <a:cubicBezTo>
                    <a:pt x="312" y="230732"/>
                    <a:pt x="0" y="229978"/>
                    <a:pt x="0" y="229192"/>
                  </a:cubicBezTo>
                  <a:lnTo>
                    <a:pt x="0" y="2963"/>
                  </a:lnTo>
                  <a:cubicBezTo>
                    <a:pt x="0" y="2177"/>
                    <a:pt x="312" y="1424"/>
                    <a:pt x="868" y="868"/>
                  </a:cubicBezTo>
                  <a:cubicBezTo>
                    <a:pt x="1424" y="312"/>
                    <a:pt x="2177" y="0"/>
                    <a:pt x="2963" y="0"/>
                  </a:cubicBezTo>
                  <a:lnTo>
                    <a:pt x="4813639" y="0"/>
                  </a:lnTo>
                  <a:cubicBezTo>
                    <a:pt x="4814425" y="0"/>
                    <a:pt x="4815179" y="312"/>
                    <a:pt x="4815734" y="868"/>
                  </a:cubicBezTo>
                  <a:cubicBezTo>
                    <a:pt x="4816290" y="1424"/>
                    <a:pt x="4816602" y="2177"/>
                    <a:pt x="4816602" y="296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cap="sq">
              <a:noFill/>
              <a:prstDash val="sysDot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602" cy="308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573" y="1926820"/>
            <a:ext cx="15024854" cy="1816844"/>
            <a:chOff x="0" y="0"/>
            <a:chExt cx="20033139" cy="2422458"/>
          </a:xfrm>
        </p:grpSpPr>
        <p:sp>
          <p:nvSpPr>
            <p:cNvPr id="6" name="Freeform 6"/>
            <p:cNvSpPr/>
            <p:nvPr/>
          </p:nvSpPr>
          <p:spPr>
            <a:xfrm>
              <a:off x="0" y="45094"/>
              <a:ext cx="4884071" cy="2294530"/>
            </a:xfrm>
            <a:custGeom>
              <a:avLst/>
              <a:gdLst/>
              <a:ahLst/>
              <a:cxnLst/>
              <a:rect l="l" t="t" r="r" b="b"/>
              <a:pathLst>
                <a:path w="4884071" h="2294530">
                  <a:moveTo>
                    <a:pt x="0" y="0"/>
                  </a:moveTo>
                  <a:lnTo>
                    <a:pt x="4884071" y="0"/>
                  </a:lnTo>
                  <a:lnTo>
                    <a:pt x="4884071" y="2294530"/>
                  </a:lnTo>
                  <a:lnTo>
                    <a:pt x="0" y="2294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925496" y="37740"/>
              <a:ext cx="4979203" cy="2384718"/>
            </a:xfrm>
            <a:custGeom>
              <a:avLst/>
              <a:gdLst/>
              <a:ahLst/>
              <a:cxnLst/>
              <a:rect l="l" t="t" r="r" b="b"/>
              <a:pathLst>
                <a:path w="4979203" h="2384718">
                  <a:moveTo>
                    <a:pt x="0" y="0"/>
                  </a:moveTo>
                  <a:lnTo>
                    <a:pt x="4979203" y="0"/>
                  </a:lnTo>
                  <a:lnTo>
                    <a:pt x="4979203" y="2384718"/>
                  </a:lnTo>
                  <a:lnTo>
                    <a:pt x="0" y="2384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949759" y="97622"/>
              <a:ext cx="4951810" cy="2264953"/>
            </a:xfrm>
            <a:custGeom>
              <a:avLst/>
              <a:gdLst/>
              <a:ahLst/>
              <a:cxnLst/>
              <a:rect l="l" t="t" r="r" b="b"/>
              <a:pathLst>
                <a:path w="4951810" h="2264953">
                  <a:moveTo>
                    <a:pt x="0" y="0"/>
                  </a:moveTo>
                  <a:lnTo>
                    <a:pt x="4951810" y="0"/>
                  </a:lnTo>
                  <a:lnTo>
                    <a:pt x="4951810" y="2264954"/>
                  </a:lnTo>
                  <a:lnTo>
                    <a:pt x="0" y="2264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5061226" y="0"/>
              <a:ext cx="4971913" cy="2384718"/>
            </a:xfrm>
            <a:custGeom>
              <a:avLst/>
              <a:gdLst/>
              <a:ahLst/>
              <a:cxnLst/>
              <a:rect l="l" t="t" r="r" b="b"/>
              <a:pathLst>
                <a:path w="4971913" h="2384718">
                  <a:moveTo>
                    <a:pt x="0" y="0"/>
                  </a:moveTo>
                  <a:lnTo>
                    <a:pt x="4971913" y="0"/>
                  </a:lnTo>
                  <a:lnTo>
                    <a:pt x="4971913" y="2384718"/>
                  </a:lnTo>
                  <a:lnTo>
                    <a:pt x="0" y="2384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4719077" y="4038938"/>
            <a:ext cx="8289476" cy="5557265"/>
          </a:xfrm>
          <a:custGeom>
            <a:avLst/>
            <a:gdLst/>
            <a:ahLst/>
            <a:cxnLst/>
            <a:rect l="l" t="t" r="r" b="b"/>
            <a:pathLst>
              <a:path w="8289476" h="5557265">
                <a:moveTo>
                  <a:pt x="0" y="0"/>
                </a:moveTo>
                <a:lnTo>
                  <a:pt x="8289476" y="0"/>
                </a:lnTo>
                <a:lnTo>
                  <a:pt x="8289476" y="5557265"/>
                </a:lnTo>
                <a:lnTo>
                  <a:pt x="0" y="55572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028617">
            <a:off x="3074459" y="4412085"/>
            <a:ext cx="3080081" cy="2454953"/>
          </a:xfrm>
          <a:custGeom>
            <a:avLst/>
            <a:gdLst/>
            <a:ahLst/>
            <a:cxnLst/>
            <a:rect l="l" t="t" r="r" b="b"/>
            <a:pathLst>
              <a:path w="3080081" h="2454953">
                <a:moveTo>
                  <a:pt x="0" y="0"/>
                </a:moveTo>
                <a:lnTo>
                  <a:pt x="3080082" y="0"/>
                </a:lnTo>
                <a:lnTo>
                  <a:pt x="3080082" y="2454953"/>
                </a:lnTo>
                <a:lnTo>
                  <a:pt x="0" y="2454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27322" y="4647698"/>
            <a:ext cx="626969" cy="626969"/>
          </a:xfrm>
          <a:custGeom>
            <a:avLst/>
            <a:gdLst/>
            <a:ahLst/>
            <a:cxnLst/>
            <a:rect l="l" t="t" r="r" b="b"/>
            <a:pathLst>
              <a:path w="626969" h="626969">
                <a:moveTo>
                  <a:pt x="0" y="0"/>
                </a:moveTo>
                <a:lnTo>
                  <a:pt x="626969" y="0"/>
                </a:lnTo>
                <a:lnTo>
                  <a:pt x="626969" y="626968"/>
                </a:lnTo>
                <a:lnTo>
                  <a:pt x="0" y="6269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038293" y="151268"/>
            <a:ext cx="1664227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ICTC 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2601" y="160793"/>
            <a:ext cx="3868541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FFFFFF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Experimental Results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67400" y="1050520"/>
            <a:ext cx="6653313" cy="5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sng" dirty="0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Smart Manufacturing Case Study Results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7731" y="4303487"/>
            <a:ext cx="3574971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Performance Metrics Comparison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970122" y="4856407"/>
            <a:ext cx="3120733" cy="432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7"/>
              </a:lnSpc>
              <a:spcBef>
                <a:spcPct val="0"/>
              </a:spcBef>
            </a:pPr>
            <a:r>
              <a:rPr lang="en-US" sz="2691" b="1" i="1" u="sng">
                <a:solidFill>
                  <a:srgbClr val="000000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Key Achievement</a:t>
            </a:r>
            <a:r>
              <a:rPr lang="en-US" sz="2691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THz spectrum and IRS-enabled links enable quick fault recovery with enhanced predictive accuracy compared to traditional CPS models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715202" y="3958102"/>
            <a:ext cx="18288000" cy="2876645"/>
            <a:chOff x="0" y="0"/>
            <a:chExt cx="4816602" cy="7576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602" cy="756317"/>
            </a:xfrm>
            <a:custGeom>
              <a:avLst/>
              <a:gdLst/>
              <a:ahLst/>
              <a:cxnLst/>
              <a:rect l="l" t="t" r="r" b="b"/>
              <a:pathLst>
                <a:path w="4816602" h="756317">
                  <a:moveTo>
                    <a:pt x="2408301" y="0"/>
                  </a:moveTo>
                  <a:lnTo>
                    <a:pt x="4816602" y="756317"/>
                  </a:lnTo>
                  <a:lnTo>
                    <a:pt x="0" y="756317"/>
                  </a:lnTo>
                  <a:close/>
                </a:path>
              </a:pathLst>
            </a:custGeom>
            <a:solidFill>
              <a:srgbClr val="D9D9D9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019796" y="243551"/>
              <a:ext cx="2777009" cy="512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0" y="0"/>
            <a:ext cx="18288000" cy="881422"/>
            <a:chOff x="0" y="0"/>
            <a:chExt cx="4816602" cy="2321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602" cy="232155"/>
            </a:xfrm>
            <a:custGeom>
              <a:avLst/>
              <a:gdLst/>
              <a:ahLst/>
              <a:cxnLst/>
              <a:rect l="l" t="t" r="r" b="b"/>
              <a:pathLst>
                <a:path w="4816602" h="232155">
                  <a:moveTo>
                    <a:pt x="4816602" y="2963"/>
                  </a:moveTo>
                  <a:lnTo>
                    <a:pt x="4816602" y="229192"/>
                  </a:lnTo>
                  <a:cubicBezTo>
                    <a:pt x="4816602" y="229978"/>
                    <a:pt x="4816290" y="230732"/>
                    <a:pt x="4815734" y="231287"/>
                  </a:cubicBezTo>
                  <a:cubicBezTo>
                    <a:pt x="4815179" y="231843"/>
                    <a:pt x="4814425" y="232155"/>
                    <a:pt x="4813639" y="232155"/>
                  </a:cubicBezTo>
                  <a:lnTo>
                    <a:pt x="2963" y="232155"/>
                  </a:lnTo>
                  <a:cubicBezTo>
                    <a:pt x="2177" y="232155"/>
                    <a:pt x="1424" y="231843"/>
                    <a:pt x="868" y="231287"/>
                  </a:cubicBezTo>
                  <a:cubicBezTo>
                    <a:pt x="312" y="230732"/>
                    <a:pt x="0" y="229978"/>
                    <a:pt x="0" y="229192"/>
                  </a:cubicBezTo>
                  <a:lnTo>
                    <a:pt x="0" y="2963"/>
                  </a:lnTo>
                  <a:cubicBezTo>
                    <a:pt x="0" y="2177"/>
                    <a:pt x="312" y="1424"/>
                    <a:pt x="868" y="868"/>
                  </a:cubicBezTo>
                  <a:cubicBezTo>
                    <a:pt x="1424" y="312"/>
                    <a:pt x="2177" y="0"/>
                    <a:pt x="2963" y="0"/>
                  </a:cubicBezTo>
                  <a:lnTo>
                    <a:pt x="4813639" y="0"/>
                  </a:lnTo>
                  <a:cubicBezTo>
                    <a:pt x="4814425" y="0"/>
                    <a:pt x="4815179" y="312"/>
                    <a:pt x="4815734" y="868"/>
                  </a:cubicBezTo>
                  <a:cubicBezTo>
                    <a:pt x="4816290" y="1424"/>
                    <a:pt x="4816602" y="2177"/>
                    <a:pt x="4816602" y="296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cap="sq">
              <a:noFill/>
              <a:prstDash val="sysDot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602" cy="308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38293" y="151268"/>
            <a:ext cx="1664227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ICTC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3969" y="151268"/>
            <a:ext cx="3868541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FFFFFF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Application Areas</a:t>
            </a:r>
          </a:p>
        </p:txBody>
      </p:sp>
      <p:sp>
        <p:nvSpPr>
          <p:cNvPr id="10" name="TextBox 10"/>
          <p:cNvSpPr txBox="1"/>
          <p:nvPr/>
        </p:nvSpPr>
        <p:spPr>
          <a:xfrm rot="-5400000">
            <a:off x="-565335" y="4603309"/>
            <a:ext cx="3325773" cy="1586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Application Domains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215426" y="1153847"/>
            <a:ext cx="11822866" cy="8262214"/>
            <a:chOff x="0" y="-297256"/>
            <a:chExt cx="15763822" cy="1101628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971187" cy="5197221"/>
              <a:chOff x="0" y="0"/>
              <a:chExt cx="812800" cy="70744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7074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7447">
                    <a:moveTo>
                      <a:pt x="609600" y="0"/>
                    </a:moveTo>
                    <a:lnTo>
                      <a:pt x="203200" y="0"/>
                    </a:lnTo>
                    <a:lnTo>
                      <a:pt x="0" y="353724"/>
                    </a:lnTo>
                    <a:lnTo>
                      <a:pt x="203200" y="707447"/>
                    </a:lnTo>
                    <a:lnTo>
                      <a:pt x="609600" y="707447"/>
                    </a:lnTo>
                    <a:lnTo>
                      <a:pt x="812800" y="353724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2400" y="-104775"/>
                <a:ext cx="508000" cy="8122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79"/>
                  </a:lnSpc>
                </a:pPr>
                <a:endParaRPr/>
              </a:p>
              <a:p>
                <a:pPr algn="ctr">
                  <a:lnSpc>
                    <a:spcPts val="3779"/>
                  </a:lnSpc>
                </a:pPr>
                <a:r>
                  <a:rPr lang="en-US" sz="2699" b="1">
                    <a:solidFill>
                      <a:srgbClr val="000000"/>
                    </a:solidFill>
                    <a:latin typeface="Times New Roman MT Bold"/>
                    <a:ea typeface="Times New Roman MT Bold"/>
                    <a:cs typeface="Times New Roman MT Bold"/>
                    <a:sym typeface="Times New Roman MT Bold"/>
                  </a:rPr>
                  <a:t>Smart Manufacturing</a:t>
                </a:r>
              </a:p>
              <a:p>
                <a:pPr algn="ctr">
                  <a:lnSpc>
                    <a:spcPts val="3219"/>
                  </a:lnSpc>
                </a:pPr>
                <a:r>
                  <a:rPr lang="en-US" sz="2299">
                    <a:solidFill>
                      <a:srgbClr val="000000"/>
                    </a:solidFill>
                    <a:latin typeface="Times New Roman MT"/>
                    <a:ea typeface="Times New Roman MT"/>
                    <a:cs typeface="Times New Roman MT"/>
                    <a:sym typeface="Times New Roman MT"/>
                  </a:rPr>
                  <a:t>Predictive maintenance, quality control, process optimization, real-time monitoring</a:t>
                </a:r>
              </a:p>
              <a:p>
                <a:pPr algn="ctr">
                  <a:lnSpc>
                    <a:spcPts val="2800"/>
                  </a:lnSpc>
                </a:pPr>
                <a:endParaRPr lang="en-US" sz="2299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890845" y="-238125"/>
              <a:ext cx="1414203" cy="1461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16"/>
                </a:lnSpc>
                <a:spcBef>
                  <a:spcPct val="0"/>
                </a:spcBef>
              </a:pPr>
              <a:r>
                <a:rPr lang="en-US" sz="6082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🏭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4887319" y="2846997"/>
              <a:ext cx="5971187" cy="5197221"/>
              <a:chOff x="0" y="0"/>
              <a:chExt cx="812800" cy="70744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7074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7447">
                    <a:moveTo>
                      <a:pt x="609600" y="0"/>
                    </a:moveTo>
                    <a:lnTo>
                      <a:pt x="203200" y="0"/>
                    </a:lnTo>
                    <a:lnTo>
                      <a:pt x="0" y="353724"/>
                    </a:lnTo>
                    <a:lnTo>
                      <a:pt x="203200" y="707447"/>
                    </a:lnTo>
                    <a:lnTo>
                      <a:pt x="609600" y="707447"/>
                    </a:lnTo>
                    <a:lnTo>
                      <a:pt x="812800" y="353724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145E8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52400" y="-104775"/>
                <a:ext cx="508000" cy="8122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79"/>
                  </a:lnSpc>
                </a:pPr>
                <a:endParaRPr/>
              </a:p>
              <a:p>
                <a:pPr algn="ctr">
                  <a:lnSpc>
                    <a:spcPts val="3779"/>
                  </a:lnSpc>
                </a:pPr>
                <a:r>
                  <a:rPr lang="en-US" sz="2699" b="1">
                    <a:solidFill>
                      <a:srgbClr val="FEFEFE"/>
                    </a:solidFill>
                    <a:latin typeface="Times New Roman MT Bold"/>
                    <a:ea typeface="Times New Roman MT Bold"/>
                    <a:cs typeface="Times New Roman MT Bold"/>
                    <a:sym typeface="Times New Roman MT Bold"/>
                  </a:rPr>
                  <a:t>Intelligent Transportation</a:t>
                </a:r>
              </a:p>
              <a:p>
                <a:pPr algn="ctr">
                  <a:lnSpc>
                    <a:spcPts val="3219"/>
                  </a:lnSpc>
                </a:pPr>
                <a:r>
                  <a:rPr lang="en-US" sz="2299">
                    <a:solidFill>
                      <a:srgbClr val="FEFEFE"/>
                    </a:solidFill>
                    <a:latin typeface="Times New Roman MT"/>
                    <a:ea typeface="Times New Roman MT"/>
                    <a:cs typeface="Times New Roman MT"/>
                    <a:sym typeface="Times New Roman MT"/>
                  </a:rPr>
                  <a:t>Autonomous vehicles, traffic management, safety systems, route optimization</a:t>
                </a:r>
              </a:p>
              <a:p>
                <a:pPr algn="ctr">
                  <a:lnSpc>
                    <a:spcPts val="3219"/>
                  </a:lnSpc>
                </a:pPr>
                <a:endParaRPr lang="en-US" sz="2299">
                  <a:solidFill>
                    <a:srgbClr val="FEFEFE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endParaRPr>
              </a:p>
              <a:p>
                <a:pPr algn="ctr">
                  <a:lnSpc>
                    <a:spcPts val="2800"/>
                  </a:lnSpc>
                </a:pPr>
                <a:endParaRPr lang="en-US" sz="2299">
                  <a:solidFill>
                    <a:srgbClr val="FEFEFE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426050" y="2528868"/>
              <a:ext cx="1395076" cy="144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🚗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5521808"/>
              <a:ext cx="5971187" cy="5197221"/>
              <a:chOff x="0" y="0"/>
              <a:chExt cx="812800" cy="70744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7074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7447">
                    <a:moveTo>
                      <a:pt x="609600" y="0"/>
                    </a:moveTo>
                    <a:lnTo>
                      <a:pt x="203200" y="0"/>
                    </a:lnTo>
                    <a:lnTo>
                      <a:pt x="0" y="353724"/>
                    </a:lnTo>
                    <a:lnTo>
                      <a:pt x="203200" y="707447"/>
                    </a:lnTo>
                    <a:lnTo>
                      <a:pt x="609600" y="707447"/>
                    </a:lnTo>
                    <a:lnTo>
                      <a:pt x="812800" y="353724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0CC0D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152400" y="-104775"/>
                <a:ext cx="508000" cy="8122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79"/>
                  </a:lnSpc>
                </a:pPr>
                <a:endParaRPr/>
              </a:p>
              <a:p>
                <a:pPr algn="ctr">
                  <a:lnSpc>
                    <a:spcPts val="3779"/>
                  </a:lnSpc>
                </a:pPr>
                <a:r>
                  <a:rPr lang="en-US" sz="2699">
                    <a:solidFill>
                      <a:srgbClr val="000000"/>
                    </a:solidFill>
                    <a:latin typeface="Times New Roman MT"/>
                    <a:ea typeface="Times New Roman MT"/>
                    <a:cs typeface="Times New Roman MT"/>
                    <a:sym typeface="Times New Roman MT"/>
                  </a:rPr>
                  <a:t>C</a:t>
                </a:r>
                <a:r>
                  <a:rPr lang="en-US" sz="2699" b="1">
                    <a:solidFill>
                      <a:srgbClr val="000000"/>
                    </a:solidFill>
                    <a:latin typeface="Times New Roman MT Bold"/>
                    <a:ea typeface="Times New Roman MT Bold"/>
                    <a:cs typeface="Times New Roman MT Bold"/>
                    <a:sym typeface="Times New Roman MT Bold"/>
                  </a:rPr>
                  <a:t>ritical Infrastructure</a:t>
                </a:r>
              </a:p>
              <a:p>
                <a:pPr algn="ctr">
                  <a:lnSpc>
                    <a:spcPts val="3219"/>
                  </a:lnSpc>
                </a:pPr>
                <a:r>
                  <a:rPr lang="en-US" sz="2299">
                    <a:solidFill>
                      <a:srgbClr val="000000"/>
                    </a:solidFill>
                    <a:latin typeface="Times New Roman MT"/>
                    <a:ea typeface="Times New Roman MT"/>
                    <a:cs typeface="Times New Roman MT"/>
                    <a:sym typeface="Times New Roman MT"/>
                  </a:rPr>
                  <a:t>Power grids, telecommunications, emergency systems, resource allocation</a:t>
                </a:r>
              </a:p>
              <a:p>
                <a:pPr algn="ctr">
                  <a:lnSpc>
                    <a:spcPts val="3219"/>
                  </a:lnSpc>
                </a:pPr>
                <a:endParaRPr lang="en-US" sz="2299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endParaRPr>
              </a:p>
              <a:p>
                <a:pPr algn="ctr">
                  <a:lnSpc>
                    <a:spcPts val="2800"/>
                  </a:lnSpc>
                </a:pPr>
                <a:endParaRPr lang="en-US" sz="2299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122767" y="5580415"/>
              <a:ext cx="1182280" cy="1222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19"/>
                </a:lnSpc>
                <a:spcBef>
                  <a:spcPct val="0"/>
                </a:spcBef>
              </a:pPr>
              <a:r>
                <a:rPr lang="en-US" sz="5085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⚡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9716435" y="70587"/>
              <a:ext cx="5971187" cy="4903865"/>
              <a:chOff x="0" y="0"/>
              <a:chExt cx="812800" cy="66751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6675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67516">
                    <a:moveTo>
                      <a:pt x="609600" y="0"/>
                    </a:moveTo>
                    <a:lnTo>
                      <a:pt x="203200" y="0"/>
                    </a:lnTo>
                    <a:lnTo>
                      <a:pt x="0" y="333758"/>
                    </a:lnTo>
                    <a:lnTo>
                      <a:pt x="203200" y="667516"/>
                    </a:lnTo>
                    <a:lnTo>
                      <a:pt x="609600" y="667516"/>
                    </a:lnTo>
                    <a:lnTo>
                      <a:pt x="812800" y="333758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152400" y="-104775"/>
                <a:ext cx="508000" cy="7722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79"/>
                  </a:lnSpc>
                </a:pPr>
                <a:endParaRPr/>
              </a:p>
              <a:p>
                <a:pPr algn="ctr">
                  <a:lnSpc>
                    <a:spcPts val="3779"/>
                  </a:lnSpc>
                </a:pPr>
                <a:r>
                  <a:rPr lang="en-US" sz="2699" b="1">
                    <a:solidFill>
                      <a:srgbClr val="FEFEFE"/>
                    </a:solidFill>
                    <a:latin typeface="Times New Roman MT Bold"/>
                    <a:ea typeface="Times New Roman MT Bold"/>
                    <a:cs typeface="Times New Roman MT Bold"/>
                    <a:sym typeface="Times New Roman MT Bold"/>
                  </a:rPr>
                  <a:t>Smart Cities</a:t>
                </a:r>
              </a:p>
              <a:p>
                <a:pPr algn="ctr">
                  <a:lnSpc>
                    <a:spcPts val="3219"/>
                  </a:lnSpc>
                </a:pPr>
                <a:r>
                  <a:rPr lang="en-US" sz="2299">
                    <a:solidFill>
                      <a:srgbClr val="FEFEFE"/>
                    </a:solidFill>
                    <a:latin typeface="Times New Roman MT"/>
                    <a:ea typeface="Times New Roman MT"/>
                    <a:cs typeface="Times New Roman MT"/>
                    <a:sym typeface="Times New Roman MT"/>
                  </a:rPr>
                  <a:t>Urban planning, environmental monitoring, public services, resource management</a:t>
                </a:r>
              </a:p>
              <a:p>
                <a:pPr algn="ctr">
                  <a:lnSpc>
                    <a:spcPts val="2800"/>
                  </a:lnSpc>
                </a:pPr>
                <a:endParaRPr lang="en-US" sz="2299">
                  <a:solidFill>
                    <a:srgbClr val="FEFEFE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9792635" y="5521808"/>
              <a:ext cx="5971187" cy="5197221"/>
              <a:chOff x="0" y="0"/>
              <a:chExt cx="812800" cy="70744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70744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7447">
                    <a:moveTo>
                      <a:pt x="609600" y="0"/>
                    </a:moveTo>
                    <a:lnTo>
                      <a:pt x="203200" y="0"/>
                    </a:lnTo>
                    <a:lnTo>
                      <a:pt x="0" y="353724"/>
                    </a:lnTo>
                    <a:lnTo>
                      <a:pt x="203200" y="707447"/>
                    </a:lnTo>
                    <a:lnTo>
                      <a:pt x="609600" y="707447"/>
                    </a:lnTo>
                    <a:lnTo>
                      <a:pt x="812800" y="353724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0CC0D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52400" y="-104775"/>
                <a:ext cx="508000" cy="8122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79"/>
                  </a:lnSpc>
                </a:pPr>
                <a:endParaRPr/>
              </a:p>
              <a:p>
                <a:pPr algn="ctr">
                  <a:lnSpc>
                    <a:spcPts val="3779"/>
                  </a:lnSpc>
                </a:pPr>
                <a:r>
                  <a:rPr lang="en-US" sz="2699" b="1">
                    <a:solidFill>
                      <a:srgbClr val="000000"/>
                    </a:solidFill>
                    <a:latin typeface="Times New Roman MT Bold"/>
                    <a:ea typeface="Times New Roman MT Bold"/>
                    <a:cs typeface="Times New Roman MT Bold"/>
                    <a:sym typeface="Times New Roman MT Bold"/>
                  </a:rPr>
                  <a:t>Healthcare Systems</a:t>
                </a:r>
              </a:p>
              <a:p>
                <a:pPr algn="ctr">
                  <a:lnSpc>
                    <a:spcPts val="3219"/>
                  </a:lnSpc>
                </a:pPr>
                <a:r>
                  <a:rPr lang="en-US" sz="2299">
                    <a:solidFill>
                      <a:srgbClr val="000000"/>
                    </a:solidFill>
                    <a:latin typeface="Times New Roman MT"/>
                    <a:ea typeface="Times New Roman MT"/>
                    <a:cs typeface="Times New Roman MT"/>
                    <a:sym typeface="Times New Roman MT"/>
                  </a:rPr>
                  <a:t>Remote monitoring, surgical robotics, medical equipment synchronization</a:t>
                </a:r>
              </a:p>
              <a:p>
                <a:pPr algn="ctr">
                  <a:lnSpc>
                    <a:spcPts val="3219"/>
                  </a:lnSpc>
                </a:pPr>
                <a:endParaRPr lang="en-US" sz="2299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endParaRPr>
              </a:p>
              <a:p>
                <a:pPr algn="ctr">
                  <a:lnSpc>
                    <a:spcPts val="2800"/>
                  </a:lnSpc>
                </a:pPr>
                <a:endParaRPr lang="en-US" sz="2299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0581643" y="6022202"/>
              <a:ext cx="1265449" cy="1304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20"/>
                </a:lnSpc>
                <a:spcBef>
                  <a:spcPct val="0"/>
                </a:spcBef>
              </a:pPr>
              <a:r>
                <a:rPr lang="en-US" sz="5443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🏥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044851" y="-297256"/>
              <a:ext cx="1627308" cy="1369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12"/>
                </a:lnSpc>
                <a:spcBef>
                  <a:spcPct val="0"/>
                </a:spcBef>
              </a:pPr>
              <a:r>
                <a:rPr lang="en-US" sz="5723" dirty="0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🏙️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8288000" cy="881422"/>
            <a:chOff x="0" y="0"/>
            <a:chExt cx="4816602" cy="2321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602" cy="232155"/>
            </a:xfrm>
            <a:custGeom>
              <a:avLst/>
              <a:gdLst/>
              <a:ahLst/>
              <a:cxnLst/>
              <a:rect l="l" t="t" r="r" b="b"/>
              <a:pathLst>
                <a:path w="4816602" h="232155">
                  <a:moveTo>
                    <a:pt x="4816602" y="2963"/>
                  </a:moveTo>
                  <a:lnTo>
                    <a:pt x="4816602" y="229192"/>
                  </a:lnTo>
                  <a:cubicBezTo>
                    <a:pt x="4816602" y="229978"/>
                    <a:pt x="4816290" y="230732"/>
                    <a:pt x="4815734" y="231287"/>
                  </a:cubicBezTo>
                  <a:cubicBezTo>
                    <a:pt x="4815179" y="231843"/>
                    <a:pt x="4814425" y="232155"/>
                    <a:pt x="4813639" y="232155"/>
                  </a:cubicBezTo>
                  <a:lnTo>
                    <a:pt x="2963" y="232155"/>
                  </a:lnTo>
                  <a:cubicBezTo>
                    <a:pt x="2177" y="232155"/>
                    <a:pt x="1424" y="231843"/>
                    <a:pt x="868" y="231287"/>
                  </a:cubicBezTo>
                  <a:cubicBezTo>
                    <a:pt x="312" y="230732"/>
                    <a:pt x="0" y="229978"/>
                    <a:pt x="0" y="229192"/>
                  </a:cubicBezTo>
                  <a:lnTo>
                    <a:pt x="0" y="2963"/>
                  </a:lnTo>
                  <a:cubicBezTo>
                    <a:pt x="0" y="2177"/>
                    <a:pt x="312" y="1424"/>
                    <a:pt x="868" y="868"/>
                  </a:cubicBezTo>
                  <a:cubicBezTo>
                    <a:pt x="1424" y="312"/>
                    <a:pt x="2177" y="0"/>
                    <a:pt x="2963" y="0"/>
                  </a:cubicBezTo>
                  <a:lnTo>
                    <a:pt x="4813639" y="0"/>
                  </a:lnTo>
                  <a:cubicBezTo>
                    <a:pt x="4814425" y="0"/>
                    <a:pt x="4815179" y="312"/>
                    <a:pt x="4815734" y="868"/>
                  </a:cubicBezTo>
                  <a:cubicBezTo>
                    <a:pt x="4816290" y="1424"/>
                    <a:pt x="4816602" y="2177"/>
                    <a:pt x="4816602" y="296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cap="sq">
              <a:noFill/>
              <a:prstDash val="sysDot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602" cy="308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038293" y="151268"/>
            <a:ext cx="1664227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ICTC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87824" y="3971923"/>
            <a:ext cx="4770775" cy="1196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Thank You!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75479" y="7410653"/>
            <a:ext cx="12537043" cy="1673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Intelligent Networking Lab (INL)</a:t>
            </a:r>
          </a:p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School of Computer Science and Engineering, Chung-Ang University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Seoul, Republic of Korea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028700"/>
            <a:ext cx="18288000" cy="19050"/>
          </a:xfrm>
          <a:prstGeom prst="line">
            <a:avLst/>
          </a:prstGeom>
          <a:ln w="66675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676178" y="1438275"/>
            <a:ext cx="7264740" cy="882905"/>
            <a:chOff x="0" y="0"/>
            <a:chExt cx="9686321" cy="11772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7658" cy="1177207"/>
            </a:xfrm>
            <a:custGeom>
              <a:avLst/>
              <a:gdLst/>
              <a:ahLst/>
              <a:cxnLst/>
              <a:rect l="l" t="t" r="r" b="b"/>
              <a:pathLst>
                <a:path w="787658" h="1177207">
                  <a:moveTo>
                    <a:pt x="0" y="0"/>
                  </a:moveTo>
                  <a:lnTo>
                    <a:pt x="787658" y="0"/>
                  </a:lnTo>
                  <a:lnTo>
                    <a:pt x="787658" y="1177207"/>
                  </a:lnTo>
                  <a:lnTo>
                    <a:pt x="0" y="117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787658" y="175853"/>
              <a:ext cx="8898662" cy="71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000000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What is Cyber-Physical Systems (CPS)?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1076" y="2321180"/>
            <a:ext cx="16466940" cy="1762760"/>
            <a:chOff x="0" y="0"/>
            <a:chExt cx="21955920" cy="2350347"/>
          </a:xfrm>
        </p:grpSpPr>
        <p:sp>
          <p:nvSpPr>
            <p:cNvPr id="7" name="Freeform 7"/>
            <p:cNvSpPr/>
            <p:nvPr/>
          </p:nvSpPr>
          <p:spPr>
            <a:xfrm>
              <a:off x="0" y="63500"/>
              <a:ext cx="274542" cy="274542"/>
            </a:xfrm>
            <a:custGeom>
              <a:avLst/>
              <a:gdLst/>
              <a:ahLst/>
              <a:cxnLst/>
              <a:rect l="l" t="t" r="r" b="b"/>
              <a:pathLst>
                <a:path w="274542" h="274542">
                  <a:moveTo>
                    <a:pt x="0" y="0"/>
                  </a:moveTo>
                  <a:lnTo>
                    <a:pt x="274542" y="0"/>
                  </a:lnTo>
                  <a:lnTo>
                    <a:pt x="274542" y="274542"/>
                  </a:lnTo>
                  <a:lnTo>
                    <a:pt x="0" y="27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414242" y="-104775"/>
              <a:ext cx="21541679" cy="2455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CPS in simple terms:</a:t>
              </a:r>
            </a:p>
            <a:p>
              <a:pPr marL="561337" lvl="1" indent="-280669" algn="just">
                <a:lnSpc>
                  <a:spcPts val="3639"/>
                </a:lnSpc>
                <a:buFont typeface="Arial"/>
                <a:buChar char="•"/>
              </a:pPr>
              <a:r>
                <a:rPr lang="en-US" sz="2599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It is a system where the physical world (machines, sensors, vehicles, medical devices, etc.) is tightly integrated with the cyber world (computation, networking, data, and control).</a:t>
              </a:r>
            </a:p>
            <a:p>
              <a:pPr marL="561337" lvl="1" indent="-280669" algn="just">
                <a:lnSpc>
                  <a:spcPts val="3639"/>
                </a:lnSpc>
                <a:buFont typeface="Arial"/>
                <a:buChar char="•"/>
              </a:pPr>
              <a:r>
                <a:rPr lang="en-US" sz="2599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CPS enables real-time interaction between physical processes and computing/communication systems.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979019" y="4312540"/>
            <a:ext cx="9890153" cy="5649750"/>
          </a:xfrm>
          <a:custGeom>
            <a:avLst/>
            <a:gdLst/>
            <a:ahLst/>
            <a:cxnLst/>
            <a:rect l="l" t="t" r="r" b="b"/>
            <a:pathLst>
              <a:path w="9890153" h="5649750">
                <a:moveTo>
                  <a:pt x="0" y="0"/>
                </a:moveTo>
                <a:lnTo>
                  <a:pt x="9890152" y="0"/>
                </a:lnTo>
                <a:lnTo>
                  <a:pt x="9890152" y="5649750"/>
                </a:lnTo>
                <a:lnTo>
                  <a:pt x="0" y="5649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3803" y="4312540"/>
            <a:ext cx="6402164" cy="4097385"/>
          </a:xfrm>
          <a:custGeom>
            <a:avLst/>
            <a:gdLst/>
            <a:ahLst/>
            <a:cxnLst/>
            <a:rect l="l" t="t" r="r" b="b"/>
            <a:pathLst>
              <a:path w="6402164" h="4097385">
                <a:moveTo>
                  <a:pt x="0" y="0"/>
                </a:moveTo>
                <a:lnTo>
                  <a:pt x="6402165" y="0"/>
                </a:lnTo>
                <a:lnTo>
                  <a:pt x="6402165" y="4097386"/>
                </a:lnTo>
                <a:lnTo>
                  <a:pt x="0" y="40973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622293" y="204787"/>
            <a:ext cx="5043415" cy="56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Cyber-Physical Systems (CPS)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04178" y="8771876"/>
            <a:ext cx="6641416" cy="776953"/>
            <a:chOff x="0" y="0"/>
            <a:chExt cx="8855221" cy="10359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8003" cy="638003"/>
            </a:xfrm>
            <a:custGeom>
              <a:avLst/>
              <a:gdLst/>
              <a:ahLst/>
              <a:cxnLst/>
              <a:rect l="l" t="t" r="r" b="b"/>
              <a:pathLst>
                <a:path w="638003" h="638003">
                  <a:moveTo>
                    <a:pt x="0" y="0"/>
                  </a:moveTo>
                  <a:lnTo>
                    <a:pt x="638003" y="0"/>
                  </a:lnTo>
                  <a:lnTo>
                    <a:pt x="638003" y="638003"/>
                  </a:lnTo>
                  <a:lnTo>
                    <a:pt x="0" y="63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19002" y="78145"/>
              <a:ext cx="8536219" cy="957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Essentially, CPS is the backbone of</a:t>
              </a:r>
              <a:r>
                <a:rPr lang="en-US" sz="2000" b="1">
                  <a:solidFill>
                    <a:srgbClr val="000000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 Industry 4.0</a:t>
              </a:r>
              <a:r>
                <a:rPr lang="en-US" sz="2000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 and emerging smart infrastructure!!!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028700"/>
            <a:ext cx="18288000" cy="19050"/>
          </a:xfrm>
          <a:prstGeom prst="line">
            <a:avLst/>
          </a:prstGeom>
          <a:ln w="66675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676178" y="1438275"/>
            <a:ext cx="590744" cy="882905"/>
          </a:xfrm>
          <a:custGeom>
            <a:avLst/>
            <a:gdLst/>
            <a:ahLst/>
            <a:cxnLst/>
            <a:rect l="l" t="t" r="r" b="b"/>
            <a:pathLst>
              <a:path w="590744" h="882905">
                <a:moveTo>
                  <a:pt x="0" y="0"/>
                </a:moveTo>
                <a:lnTo>
                  <a:pt x="590744" y="0"/>
                </a:lnTo>
                <a:lnTo>
                  <a:pt x="590744" y="882905"/>
                </a:lnTo>
                <a:lnTo>
                  <a:pt x="0" y="88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1076" y="2321180"/>
            <a:ext cx="16466940" cy="848360"/>
            <a:chOff x="0" y="0"/>
            <a:chExt cx="21955920" cy="1131147"/>
          </a:xfrm>
        </p:grpSpPr>
        <p:sp>
          <p:nvSpPr>
            <p:cNvPr id="5" name="Freeform 5"/>
            <p:cNvSpPr/>
            <p:nvPr/>
          </p:nvSpPr>
          <p:spPr>
            <a:xfrm>
              <a:off x="0" y="63500"/>
              <a:ext cx="274542" cy="274542"/>
            </a:xfrm>
            <a:custGeom>
              <a:avLst/>
              <a:gdLst/>
              <a:ahLst/>
              <a:cxnLst/>
              <a:rect l="l" t="t" r="r" b="b"/>
              <a:pathLst>
                <a:path w="274542" h="274542">
                  <a:moveTo>
                    <a:pt x="0" y="0"/>
                  </a:moveTo>
                  <a:lnTo>
                    <a:pt x="274542" y="0"/>
                  </a:lnTo>
                  <a:lnTo>
                    <a:pt x="274542" y="274542"/>
                  </a:lnTo>
                  <a:lnTo>
                    <a:pt x="0" y="27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414242" y="-104775"/>
              <a:ext cx="21541679" cy="123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A Digital Twin (DT) is a virtual replica of a physical object, system, or process that stays connected to its real-world counterpart through real-time data.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81237" y="3741040"/>
            <a:ext cx="6230824" cy="391160"/>
            <a:chOff x="0" y="0"/>
            <a:chExt cx="8307766" cy="521547"/>
          </a:xfrm>
        </p:grpSpPr>
        <p:sp>
          <p:nvSpPr>
            <p:cNvPr id="8" name="TextBox 8"/>
            <p:cNvSpPr txBox="1"/>
            <p:nvPr/>
          </p:nvSpPr>
          <p:spPr>
            <a:xfrm>
              <a:off x="852945" y="-104775"/>
              <a:ext cx="7454821" cy="626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Key Points about Digital Twins (DTs)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64323"/>
              <a:ext cx="951205" cy="406424"/>
            </a:xfrm>
            <a:custGeom>
              <a:avLst/>
              <a:gdLst/>
              <a:ahLst/>
              <a:cxnLst/>
              <a:rect l="l" t="t" r="r" b="b"/>
              <a:pathLst>
                <a:path w="951205" h="406424">
                  <a:moveTo>
                    <a:pt x="0" y="0"/>
                  </a:moveTo>
                  <a:lnTo>
                    <a:pt x="951205" y="0"/>
                  </a:lnTo>
                  <a:lnTo>
                    <a:pt x="951205" y="406424"/>
                  </a:lnTo>
                  <a:lnTo>
                    <a:pt x="0" y="406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4785983" y="6253480"/>
            <a:ext cx="8716035" cy="3556771"/>
          </a:xfrm>
          <a:custGeom>
            <a:avLst/>
            <a:gdLst/>
            <a:ahLst/>
            <a:cxnLst/>
            <a:rect l="l" t="t" r="r" b="b"/>
            <a:pathLst>
              <a:path w="8716035" h="3556771">
                <a:moveTo>
                  <a:pt x="0" y="0"/>
                </a:moveTo>
                <a:lnTo>
                  <a:pt x="8716034" y="0"/>
                </a:lnTo>
                <a:lnTo>
                  <a:pt x="8716034" y="3556771"/>
                </a:lnTo>
                <a:lnTo>
                  <a:pt x="0" y="35567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62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31880" y="1541590"/>
            <a:ext cx="4529537" cy="56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What is Digital Twin (DT)?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00261" y="204787"/>
            <a:ext cx="3087479" cy="56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Digital Twin (DT)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1076" y="4157345"/>
            <a:ext cx="13277612" cy="186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 DT mirrors the physical system using data from sensors, IoT devices, and networks.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It allows real-time monitoring, simulation, and prediction of how the system behaves.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DTs can test “what if” scenarios virtually before applying changes to the real system.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They help with predictive maintenance, optimization, fault detection, and decision-making.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003020"/>
            <a:ext cx="16725900" cy="6696397"/>
            <a:chOff x="0" y="0"/>
            <a:chExt cx="22301201" cy="8928529"/>
          </a:xfrm>
        </p:grpSpPr>
        <p:sp>
          <p:nvSpPr>
            <p:cNvPr id="3" name="Freeform 3"/>
            <p:cNvSpPr/>
            <p:nvPr/>
          </p:nvSpPr>
          <p:spPr>
            <a:xfrm>
              <a:off x="1022807" y="4659191"/>
              <a:ext cx="2467691" cy="1317051"/>
            </a:xfrm>
            <a:custGeom>
              <a:avLst/>
              <a:gdLst/>
              <a:ahLst/>
              <a:cxnLst/>
              <a:rect l="l" t="t" r="r" b="b"/>
              <a:pathLst>
                <a:path w="2467691" h="1317051">
                  <a:moveTo>
                    <a:pt x="0" y="0"/>
                  </a:moveTo>
                  <a:lnTo>
                    <a:pt x="2467691" y="0"/>
                  </a:lnTo>
                  <a:lnTo>
                    <a:pt x="2467691" y="1317051"/>
                  </a:lnTo>
                  <a:lnTo>
                    <a:pt x="0" y="1317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3115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86166" y="3344417"/>
              <a:ext cx="2504331" cy="1753032"/>
            </a:xfrm>
            <a:custGeom>
              <a:avLst/>
              <a:gdLst/>
              <a:ahLst/>
              <a:cxnLst/>
              <a:rect l="l" t="t" r="r" b="b"/>
              <a:pathLst>
                <a:path w="2504331" h="1753032">
                  <a:moveTo>
                    <a:pt x="0" y="0"/>
                  </a:moveTo>
                  <a:lnTo>
                    <a:pt x="2504332" y="0"/>
                  </a:lnTo>
                  <a:lnTo>
                    <a:pt x="2504332" y="1753032"/>
                  </a:lnTo>
                  <a:lnTo>
                    <a:pt x="0" y="1753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ysDot"/>
              <a:miter/>
            </a:ln>
          </p:spPr>
        </p:sp>
        <p:sp>
          <p:nvSpPr>
            <p:cNvPr id="5" name="Freeform 5"/>
            <p:cNvSpPr/>
            <p:nvPr/>
          </p:nvSpPr>
          <p:spPr>
            <a:xfrm>
              <a:off x="0" y="2421997"/>
              <a:ext cx="4476664" cy="4476664"/>
            </a:xfrm>
            <a:custGeom>
              <a:avLst/>
              <a:gdLst/>
              <a:ahLst/>
              <a:cxnLst/>
              <a:rect l="l" t="t" r="r" b="b"/>
              <a:pathLst>
                <a:path w="4476664" h="4476664">
                  <a:moveTo>
                    <a:pt x="0" y="0"/>
                  </a:moveTo>
                  <a:lnTo>
                    <a:pt x="4476664" y="0"/>
                  </a:lnTo>
                  <a:lnTo>
                    <a:pt x="4476664" y="4476665"/>
                  </a:lnTo>
                  <a:lnTo>
                    <a:pt x="0" y="4476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AutoShape 6"/>
            <p:cNvSpPr/>
            <p:nvPr/>
          </p:nvSpPr>
          <p:spPr>
            <a:xfrm flipV="1">
              <a:off x="3841780" y="2789529"/>
              <a:ext cx="910280" cy="410824"/>
            </a:xfrm>
            <a:prstGeom prst="line">
              <a:avLst/>
            </a:prstGeom>
            <a:ln w="54322" cap="flat">
              <a:solidFill>
                <a:srgbClr val="F1A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4738479" y="2789529"/>
              <a:ext cx="1891173" cy="0"/>
            </a:xfrm>
            <a:prstGeom prst="line">
              <a:avLst/>
            </a:prstGeom>
            <a:ln w="54322" cap="flat">
              <a:solidFill>
                <a:srgbClr val="F1A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6641773" y="2280652"/>
              <a:ext cx="0" cy="1030468"/>
            </a:xfrm>
            <a:prstGeom prst="line">
              <a:avLst/>
            </a:prstGeom>
            <a:ln w="54322" cap="flat">
              <a:solidFill>
                <a:srgbClr val="F1A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Freeform 9"/>
            <p:cNvSpPr/>
            <p:nvPr/>
          </p:nvSpPr>
          <p:spPr>
            <a:xfrm>
              <a:off x="6894729" y="2365268"/>
              <a:ext cx="730907" cy="752636"/>
            </a:xfrm>
            <a:custGeom>
              <a:avLst/>
              <a:gdLst/>
              <a:ahLst/>
              <a:cxnLst/>
              <a:rect l="l" t="t" r="r" b="b"/>
              <a:pathLst>
                <a:path w="730907" h="752636">
                  <a:moveTo>
                    <a:pt x="0" y="0"/>
                  </a:moveTo>
                  <a:lnTo>
                    <a:pt x="730907" y="0"/>
                  </a:lnTo>
                  <a:lnTo>
                    <a:pt x="730907" y="752636"/>
                  </a:lnTo>
                  <a:lnTo>
                    <a:pt x="0" y="752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486" r="-148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107247" y="2316518"/>
              <a:ext cx="318173" cy="318173"/>
            </a:xfrm>
            <a:custGeom>
              <a:avLst/>
              <a:gdLst/>
              <a:ahLst/>
              <a:cxnLst/>
              <a:rect l="l" t="t" r="r" b="b"/>
              <a:pathLst>
                <a:path w="318173" h="318173">
                  <a:moveTo>
                    <a:pt x="0" y="0"/>
                  </a:moveTo>
                  <a:lnTo>
                    <a:pt x="318173" y="0"/>
                  </a:lnTo>
                  <a:lnTo>
                    <a:pt x="318173" y="318173"/>
                  </a:lnTo>
                  <a:lnTo>
                    <a:pt x="0" y="318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AutoShape 11"/>
            <p:cNvSpPr/>
            <p:nvPr/>
          </p:nvSpPr>
          <p:spPr>
            <a:xfrm flipV="1">
              <a:off x="2251913" y="1207412"/>
              <a:ext cx="1738219" cy="1268398"/>
            </a:xfrm>
            <a:prstGeom prst="line">
              <a:avLst/>
            </a:prstGeom>
            <a:ln w="54322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3976552" y="1207412"/>
              <a:ext cx="2590787" cy="0"/>
            </a:xfrm>
            <a:prstGeom prst="line">
              <a:avLst/>
            </a:prstGeom>
            <a:ln w="54322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6567338" y="674171"/>
              <a:ext cx="15044" cy="1039321"/>
            </a:xfrm>
            <a:prstGeom prst="line">
              <a:avLst/>
            </a:prstGeom>
            <a:ln w="54322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Freeform 14"/>
            <p:cNvSpPr/>
            <p:nvPr/>
          </p:nvSpPr>
          <p:spPr>
            <a:xfrm>
              <a:off x="6894729" y="819621"/>
              <a:ext cx="775582" cy="775582"/>
            </a:xfrm>
            <a:custGeom>
              <a:avLst/>
              <a:gdLst/>
              <a:ahLst/>
              <a:cxnLst/>
              <a:rect l="l" t="t" r="r" b="b"/>
              <a:pathLst>
                <a:path w="775582" h="775582">
                  <a:moveTo>
                    <a:pt x="0" y="0"/>
                  </a:moveTo>
                  <a:lnTo>
                    <a:pt x="775581" y="0"/>
                  </a:lnTo>
                  <a:lnTo>
                    <a:pt x="775581" y="775582"/>
                  </a:lnTo>
                  <a:lnTo>
                    <a:pt x="0" y="775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3798466" y="0"/>
              <a:ext cx="1013814" cy="1013814"/>
            </a:xfrm>
            <a:custGeom>
              <a:avLst/>
              <a:gdLst/>
              <a:ahLst/>
              <a:cxnLst/>
              <a:rect l="l" t="t" r="r" b="b"/>
              <a:pathLst>
                <a:path w="1013814" h="1013814">
                  <a:moveTo>
                    <a:pt x="0" y="0"/>
                  </a:moveTo>
                  <a:lnTo>
                    <a:pt x="1013814" y="0"/>
                  </a:lnTo>
                  <a:lnTo>
                    <a:pt x="1013814" y="1013814"/>
                  </a:lnTo>
                  <a:lnTo>
                    <a:pt x="0" y="1013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7848600" y="532791"/>
              <a:ext cx="5719000" cy="488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 b="1" dirty="0">
                  <a:solidFill>
                    <a:srgbClr val="000000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CONTROL &amp; FEEDBACK LAYER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834339" y="1121747"/>
              <a:ext cx="14466862" cy="488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 dirty="0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Optimized control signals, bidirectional feedback, adaptive control, continuous improvement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3671959" y="3043990"/>
              <a:ext cx="318173" cy="318173"/>
            </a:xfrm>
            <a:custGeom>
              <a:avLst/>
              <a:gdLst/>
              <a:ahLst/>
              <a:cxnLst/>
              <a:rect l="l" t="t" r="r" b="b"/>
              <a:pathLst>
                <a:path w="318173" h="318173">
                  <a:moveTo>
                    <a:pt x="0" y="0"/>
                  </a:moveTo>
                  <a:lnTo>
                    <a:pt x="318173" y="0"/>
                  </a:lnTo>
                  <a:lnTo>
                    <a:pt x="318173" y="318173"/>
                  </a:lnTo>
                  <a:lnTo>
                    <a:pt x="0" y="318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2141973" y="1706127"/>
              <a:ext cx="1083401" cy="1083401"/>
            </a:xfrm>
            <a:custGeom>
              <a:avLst/>
              <a:gdLst/>
              <a:ahLst/>
              <a:cxnLst/>
              <a:rect l="l" t="t" r="r" b="b"/>
              <a:pathLst>
                <a:path w="1083401" h="1083401">
                  <a:moveTo>
                    <a:pt x="0" y="0"/>
                  </a:moveTo>
                  <a:lnTo>
                    <a:pt x="1083402" y="0"/>
                  </a:lnTo>
                  <a:lnTo>
                    <a:pt x="1083402" y="1083402"/>
                  </a:lnTo>
                  <a:lnTo>
                    <a:pt x="0" y="1083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0" name="AutoShape 20"/>
            <p:cNvSpPr/>
            <p:nvPr/>
          </p:nvSpPr>
          <p:spPr>
            <a:xfrm>
              <a:off x="6623756" y="4069996"/>
              <a:ext cx="15044" cy="1039321"/>
            </a:xfrm>
            <a:prstGeom prst="line">
              <a:avLst/>
            </a:prstGeom>
            <a:ln w="54322" cap="flat">
              <a:solidFill>
                <a:srgbClr val="E2A9F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V="1">
              <a:off x="4397443" y="4545937"/>
              <a:ext cx="2199155" cy="5213"/>
            </a:xfrm>
            <a:prstGeom prst="line">
              <a:avLst/>
            </a:prstGeom>
            <a:ln w="54322" cap="flat">
              <a:solidFill>
                <a:srgbClr val="E2A9F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Freeform 22"/>
            <p:cNvSpPr/>
            <p:nvPr/>
          </p:nvSpPr>
          <p:spPr>
            <a:xfrm>
              <a:off x="4251321" y="4386850"/>
              <a:ext cx="318173" cy="318173"/>
            </a:xfrm>
            <a:custGeom>
              <a:avLst/>
              <a:gdLst/>
              <a:ahLst/>
              <a:cxnLst/>
              <a:rect l="l" t="t" r="r" b="b"/>
              <a:pathLst>
                <a:path w="318173" h="318173">
                  <a:moveTo>
                    <a:pt x="0" y="0"/>
                  </a:moveTo>
                  <a:lnTo>
                    <a:pt x="318173" y="0"/>
                  </a:lnTo>
                  <a:lnTo>
                    <a:pt x="318173" y="318173"/>
                  </a:lnTo>
                  <a:lnTo>
                    <a:pt x="0" y="318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924187" y="4200426"/>
              <a:ext cx="701449" cy="701449"/>
            </a:xfrm>
            <a:custGeom>
              <a:avLst/>
              <a:gdLst/>
              <a:ahLst/>
              <a:cxnLst/>
              <a:rect l="l" t="t" r="r" b="b"/>
              <a:pathLst>
                <a:path w="701449" h="701449">
                  <a:moveTo>
                    <a:pt x="0" y="0"/>
                  </a:moveTo>
                  <a:lnTo>
                    <a:pt x="701449" y="0"/>
                  </a:lnTo>
                  <a:lnTo>
                    <a:pt x="701449" y="701448"/>
                  </a:lnTo>
                  <a:lnTo>
                    <a:pt x="0" y="701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3579795" y="3521787"/>
              <a:ext cx="1007375" cy="1007375"/>
            </a:xfrm>
            <a:custGeom>
              <a:avLst/>
              <a:gdLst/>
              <a:ahLst/>
              <a:cxnLst/>
              <a:rect l="l" t="t" r="r" b="b"/>
              <a:pathLst>
                <a:path w="1007375" h="1007375">
                  <a:moveTo>
                    <a:pt x="0" y="0"/>
                  </a:moveTo>
                  <a:lnTo>
                    <a:pt x="1007375" y="0"/>
                  </a:lnTo>
                  <a:lnTo>
                    <a:pt x="1007375" y="1007375"/>
                  </a:lnTo>
                  <a:lnTo>
                    <a:pt x="0" y="1007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7941918" y="3949275"/>
              <a:ext cx="5366268" cy="506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 b="1">
                  <a:solidFill>
                    <a:srgbClr val="000000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EDGE INTELLIGENCE LAYER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742454" y="4479202"/>
              <a:ext cx="12120347" cy="488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 dirty="0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AI/ML models, predictive maintenance, federated learning, local processing</a:t>
              </a:r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5122596" y="6378608"/>
              <a:ext cx="1501160" cy="3662"/>
            </a:xfrm>
            <a:prstGeom prst="line">
              <a:avLst/>
            </a:prstGeom>
            <a:ln w="54322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6616234" y="5858947"/>
              <a:ext cx="15044" cy="1039321"/>
            </a:xfrm>
            <a:prstGeom prst="line">
              <a:avLst/>
            </a:prstGeom>
            <a:ln w="54322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Freeform 29"/>
            <p:cNvSpPr/>
            <p:nvPr/>
          </p:nvSpPr>
          <p:spPr>
            <a:xfrm>
              <a:off x="3603647" y="6064097"/>
              <a:ext cx="318173" cy="318173"/>
            </a:xfrm>
            <a:custGeom>
              <a:avLst/>
              <a:gdLst/>
              <a:ahLst/>
              <a:cxnLst/>
              <a:rect l="l" t="t" r="r" b="b"/>
              <a:pathLst>
                <a:path w="318173" h="318173">
                  <a:moveTo>
                    <a:pt x="0" y="0"/>
                  </a:moveTo>
                  <a:lnTo>
                    <a:pt x="318173" y="0"/>
                  </a:lnTo>
                  <a:lnTo>
                    <a:pt x="318173" y="318173"/>
                  </a:lnTo>
                  <a:lnTo>
                    <a:pt x="0" y="318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AutoShape 30"/>
            <p:cNvSpPr/>
            <p:nvPr/>
          </p:nvSpPr>
          <p:spPr>
            <a:xfrm>
              <a:off x="3762733" y="6223183"/>
              <a:ext cx="1359863" cy="159087"/>
            </a:xfrm>
            <a:prstGeom prst="line">
              <a:avLst/>
            </a:prstGeom>
            <a:ln w="54322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Freeform 31"/>
            <p:cNvSpPr/>
            <p:nvPr/>
          </p:nvSpPr>
          <p:spPr>
            <a:xfrm>
              <a:off x="6924187" y="5977023"/>
              <a:ext cx="701449" cy="701449"/>
            </a:xfrm>
            <a:custGeom>
              <a:avLst/>
              <a:gdLst/>
              <a:ahLst/>
              <a:cxnLst/>
              <a:rect l="l" t="t" r="r" b="b"/>
              <a:pathLst>
                <a:path w="701449" h="701449">
                  <a:moveTo>
                    <a:pt x="0" y="0"/>
                  </a:moveTo>
                  <a:lnTo>
                    <a:pt x="701449" y="0"/>
                  </a:lnTo>
                  <a:lnTo>
                    <a:pt x="701449" y="701449"/>
                  </a:lnTo>
                  <a:lnTo>
                    <a:pt x="0" y="701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2982443" y="5270713"/>
              <a:ext cx="951076" cy="951076"/>
            </a:xfrm>
            <a:custGeom>
              <a:avLst/>
              <a:gdLst/>
              <a:ahLst/>
              <a:cxnLst/>
              <a:rect l="l" t="t" r="r" b="b"/>
              <a:pathLst>
                <a:path w="951076" h="951076">
                  <a:moveTo>
                    <a:pt x="0" y="0"/>
                  </a:moveTo>
                  <a:lnTo>
                    <a:pt x="951076" y="0"/>
                  </a:lnTo>
                  <a:lnTo>
                    <a:pt x="951076" y="951076"/>
                  </a:lnTo>
                  <a:lnTo>
                    <a:pt x="0" y="951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3" name="AutoShape 33"/>
            <p:cNvSpPr/>
            <p:nvPr/>
          </p:nvSpPr>
          <p:spPr>
            <a:xfrm flipV="1">
              <a:off x="4237807" y="8393457"/>
              <a:ext cx="2358792" cy="1831"/>
            </a:xfrm>
            <a:prstGeom prst="line">
              <a:avLst/>
            </a:prstGeom>
            <a:ln w="54322" cap="flat">
              <a:solidFill>
                <a:srgbClr val="0944C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>
              <a:off x="6596598" y="7889208"/>
              <a:ext cx="15044" cy="1039321"/>
            </a:xfrm>
            <a:prstGeom prst="line">
              <a:avLst/>
            </a:prstGeom>
            <a:ln w="54322" cap="flat">
              <a:solidFill>
                <a:srgbClr val="0944C8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2055889" y="6825970"/>
              <a:ext cx="2195432" cy="1567487"/>
            </a:xfrm>
            <a:prstGeom prst="line">
              <a:avLst/>
            </a:prstGeom>
            <a:ln w="54322" cap="flat">
              <a:solidFill>
                <a:srgbClr val="1800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Freeform 36"/>
            <p:cNvSpPr/>
            <p:nvPr/>
          </p:nvSpPr>
          <p:spPr>
            <a:xfrm>
              <a:off x="1907753" y="6678472"/>
              <a:ext cx="318173" cy="318173"/>
            </a:xfrm>
            <a:custGeom>
              <a:avLst/>
              <a:gdLst/>
              <a:ahLst/>
              <a:cxnLst/>
              <a:rect l="l" t="t" r="r" b="b"/>
              <a:pathLst>
                <a:path w="318173" h="318173">
                  <a:moveTo>
                    <a:pt x="0" y="0"/>
                  </a:moveTo>
                  <a:lnTo>
                    <a:pt x="318173" y="0"/>
                  </a:lnTo>
                  <a:lnTo>
                    <a:pt x="318173" y="318173"/>
                  </a:lnTo>
                  <a:lnTo>
                    <a:pt x="0" y="318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6924187" y="8011013"/>
              <a:ext cx="701449" cy="701449"/>
            </a:xfrm>
            <a:custGeom>
              <a:avLst/>
              <a:gdLst/>
              <a:ahLst/>
              <a:cxnLst/>
              <a:rect l="l" t="t" r="r" b="b"/>
              <a:pathLst>
                <a:path w="701449" h="701449">
                  <a:moveTo>
                    <a:pt x="0" y="0"/>
                  </a:moveTo>
                  <a:lnTo>
                    <a:pt x="701449" y="0"/>
                  </a:lnTo>
                  <a:lnTo>
                    <a:pt x="701449" y="701449"/>
                  </a:lnTo>
                  <a:lnTo>
                    <a:pt x="0" y="701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3309793" y="7218382"/>
              <a:ext cx="1007375" cy="1007375"/>
            </a:xfrm>
            <a:custGeom>
              <a:avLst/>
              <a:gdLst/>
              <a:ahLst/>
              <a:cxnLst/>
              <a:rect l="l" t="t" r="r" b="b"/>
              <a:pathLst>
                <a:path w="1007375" h="1007375">
                  <a:moveTo>
                    <a:pt x="0" y="0"/>
                  </a:moveTo>
                  <a:lnTo>
                    <a:pt x="1007375" y="0"/>
                  </a:lnTo>
                  <a:lnTo>
                    <a:pt x="1007375" y="1007375"/>
                  </a:lnTo>
                  <a:lnTo>
                    <a:pt x="0" y="1007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39" name="TextBox 39"/>
            <p:cNvSpPr txBox="1"/>
            <p:nvPr/>
          </p:nvSpPr>
          <p:spPr>
            <a:xfrm>
              <a:off x="7955499" y="2353492"/>
              <a:ext cx="3860545" cy="506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 b="1">
                  <a:solidFill>
                    <a:srgbClr val="000000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DIGITAL TWIN CORE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901177" y="2942434"/>
              <a:ext cx="14181674" cy="506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High-fidelity simulations, real-time synchronization, predictive analytics, anomaly detection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758583" y="5782897"/>
              <a:ext cx="5058038" cy="5026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 b="1" dirty="0">
                  <a:solidFill>
                    <a:srgbClr val="000000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COMMUNICATION LAYER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842922" y="6371840"/>
              <a:ext cx="11941117" cy="506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6G THz communications, IRS technology, network slicing, ultra-low latency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802232" y="7719510"/>
              <a:ext cx="5253368" cy="5062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 b="1" dirty="0">
                  <a:solidFill>
                    <a:srgbClr val="000000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DATA ACQUISITION LAYER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874000" y="8308453"/>
              <a:ext cx="13018553" cy="488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  <a:spcBef>
                  <a:spcPct val="0"/>
                </a:spcBef>
              </a:pPr>
              <a:r>
                <a:rPr lang="en-US" sz="2138" dirty="0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IoT sensors, CPS devices, real-time data collection, preprocessing and normalization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1652720" y="8815500"/>
            <a:ext cx="885601" cy="885601"/>
          </a:xfrm>
          <a:custGeom>
            <a:avLst/>
            <a:gdLst/>
            <a:ahLst/>
            <a:cxnLst/>
            <a:rect l="l" t="t" r="r" b="b"/>
            <a:pathLst>
              <a:path w="885601" h="885601">
                <a:moveTo>
                  <a:pt x="0" y="0"/>
                </a:moveTo>
                <a:lnTo>
                  <a:pt x="885600" y="0"/>
                </a:lnTo>
                <a:lnTo>
                  <a:pt x="885600" y="885600"/>
                </a:lnTo>
                <a:lnTo>
                  <a:pt x="0" y="8856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46" name="AutoShape 46"/>
          <p:cNvSpPr/>
          <p:nvPr/>
        </p:nvSpPr>
        <p:spPr>
          <a:xfrm flipV="1">
            <a:off x="0" y="1028700"/>
            <a:ext cx="18288000" cy="19050"/>
          </a:xfrm>
          <a:prstGeom prst="line">
            <a:avLst/>
          </a:prstGeom>
          <a:ln w="66675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TextBox 47"/>
          <p:cNvSpPr txBox="1"/>
          <p:nvPr/>
        </p:nvSpPr>
        <p:spPr>
          <a:xfrm>
            <a:off x="6553200" y="1257300"/>
            <a:ext cx="5273736" cy="5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sng" dirty="0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5-Layer Framework Architecture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566134" y="9172574"/>
            <a:ext cx="13435865" cy="341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Key Innovation: </a:t>
            </a:r>
            <a:r>
              <a:rPr lang="en-US" sz="2000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Seamless integration of 6G communication with edge intelligence for real-time bidirectional synchronization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30613" y="228352"/>
            <a:ext cx="3488092" cy="56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Proposed Framework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028700"/>
            <a:ext cx="18288000" cy="19050"/>
          </a:xfrm>
          <a:prstGeom prst="line">
            <a:avLst/>
          </a:prstGeom>
          <a:ln w="66675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60" y="1929610"/>
            <a:ext cx="5272566" cy="12135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53" y="2581720"/>
            <a:ext cx="4869180" cy="112977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flipV="1">
            <a:off x="1351731" y="2307716"/>
            <a:ext cx="0" cy="930784"/>
          </a:xfrm>
          <a:prstGeom prst="line">
            <a:avLst/>
          </a:prstGeom>
          <a:ln w="38100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338" y="4589630"/>
            <a:ext cx="2309728" cy="804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52" y="5352032"/>
            <a:ext cx="2309728" cy="77978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flipV="1">
            <a:off x="6358379" y="4810682"/>
            <a:ext cx="0" cy="1143056"/>
          </a:xfrm>
          <a:prstGeom prst="line">
            <a:avLst/>
          </a:prstGeom>
          <a:ln w="38100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011123" y="181221"/>
            <a:ext cx="4265753" cy="56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System Model &amp; Notation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9203" y="1486786"/>
            <a:ext cx="5477163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NETWORK ARCHITECTURE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3051" y="2210245"/>
            <a:ext cx="2964551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Physical CPS Nodes: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61281" y="2846254"/>
            <a:ext cx="3134439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Digital Twin Replicas: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0602" y="3943272"/>
            <a:ext cx="5623214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STATE SPACE REPRESENTATION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68176" y="4688203"/>
            <a:ext cx="3347623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(Physical System State)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00944" y="5443400"/>
            <a:ext cx="2886255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(Digital Twin State)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6652" y="6758979"/>
            <a:ext cx="4793764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SYNCHRONIZATION ERROR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438" y="6877941"/>
            <a:ext cx="6567529" cy="16143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3336" y="8541079"/>
            <a:ext cx="1191080" cy="74613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164475" y="8652545"/>
            <a:ext cx="5008725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        subject to latency constraints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42402" y="8652545"/>
            <a:ext cx="2830592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Objective: Minimize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028700"/>
            <a:ext cx="18288000" cy="19050"/>
          </a:xfrm>
          <a:prstGeom prst="line">
            <a:avLst/>
          </a:prstGeom>
          <a:ln w="66675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207" y="2011950"/>
            <a:ext cx="6889853" cy="1584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229" y="3247983"/>
            <a:ext cx="1015321" cy="6073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64" y="4508008"/>
            <a:ext cx="10774394" cy="23630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253" y="6866790"/>
            <a:ext cx="4748244" cy="19619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249632" y="204787"/>
            <a:ext cx="3788737" cy="56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Data Acquisition Layer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749160"/>
            <a:ext cx="6199240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SENSOR DATA COLLECTION MODEL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9297" y="4385256"/>
            <a:ext cx="4922603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PREPROCESSING FUNCTION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9770" y="6962122"/>
            <a:ext cx="3235119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NORMALIZATION: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02852" y="3238500"/>
            <a:ext cx="1015321" cy="476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Where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37465" y="3241793"/>
            <a:ext cx="6178987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represents the </a:t>
            </a:r>
            <a:r>
              <a:rPr lang="en-US" sz="2799" b="1" i="1">
                <a:solidFill>
                  <a:srgbClr val="000000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i</a:t>
            </a:r>
            <a:r>
              <a:rPr lang="en-US" sz="279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-th sensor reading at time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06966" y="3151940"/>
            <a:ext cx="152281" cy="68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i="1">
                <a:solidFill>
                  <a:srgbClr val="000000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53000" y="8936621"/>
            <a:ext cx="1080407" cy="476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Where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98332" y="8936621"/>
            <a:ext cx="675115" cy="476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and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485" y="9030196"/>
            <a:ext cx="605785" cy="4562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537" y="9018114"/>
            <a:ext cx="675116" cy="48037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136069" y="8957945"/>
            <a:ext cx="6132552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are mean and standard deviation of sensor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82790" y="8861107"/>
            <a:ext cx="123944" cy="68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i="1">
                <a:solidFill>
                  <a:srgbClr val="000000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028700"/>
            <a:ext cx="18288000" cy="19050"/>
          </a:xfrm>
          <a:prstGeom prst="line">
            <a:avLst/>
          </a:prstGeom>
          <a:ln w="66675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820" y="8709479"/>
            <a:ext cx="9738360" cy="19714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673" y="6174997"/>
            <a:ext cx="6360092" cy="1969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5584" y="7386743"/>
            <a:ext cx="4655477" cy="11089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95" y="2564583"/>
            <a:ext cx="3892541" cy="9859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071" y="4121692"/>
            <a:ext cx="7142422" cy="19285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363" y="5798594"/>
            <a:ext cx="197642" cy="294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3618" y="6131442"/>
            <a:ext cx="218256" cy="2800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9794" y="6566076"/>
            <a:ext cx="205902" cy="1560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6720" y="6833952"/>
            <a:ext cx="738642" cy="3254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4951" y="7784781"/>
            <a:ext cx="3559500" cy="935419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326535" y="1883534"/>
            <a:ext cx="0" cy="6835028"/>
          </a:xfrm>
          <a:prstGeom prst="line">
            <a:avLst/>
          </a:prstGeom>
          <a:ln w="38100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1184" y="2289798"/>
            <a:ext cx="4425522" cy="1136539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9192779" y="3489291"/>
            <a:ext cx="4403176" cy="2331922"/>
          </a:xfrm>
          <a:custGeom>
            <a:avLst/>
            <a:gdLst/>
            <a:ahLst/>
            <a:cxnLst/>
            <a:rect l="l" t="t" r="r" b="b"/>
            <a:pathLst>
              <a:path w="4403176" h="2331922">
                <a:moveTo>
                  <a:pt x="0" y="0"/>
                </a:moveTo>
                <a:lnTo>
                  <a:pt x="4403176" y="0"/>
                </a:lnTo>
                <a:lnTo>
                  <a:pt x="4403176" y="2331922"/>
                </a:lnTo>
                <a:lnTo>
                  <a:pt x="0" y="23319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249632" y="204787"/>
            <a:ext cx="3788737" cy="56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Communication Layer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36821" y="8847895"/>
            <a:ext cx="4128860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Total Latency Decomposition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3905" y="2073746"/>
            <a:ext cx="2456259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Channel Capacity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46720" y="3407467"/>
            <a:ext cx="5590101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Bandwidth B in THz range: 0.1-10 THz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68" y="3986135"/>
            <a:ext cx="2456259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Path Loss Model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77204" y="5369321"/>
            <a:ext cx="3826164" cy="1790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 u="sng" dirty="0">
                <a:solidFill>
                  <a:srgbClr val="000000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Components: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: frequency (THz)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: distance (meters)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: path loss exponent (2-4 for THz)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: molecular absorption loss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3905" y="7433071"/>
            <a:ext cx="3016568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Molecular Absorption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08273" y="1270471"/>
            <a:ext cx="4495098" cy="427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u="sng" dirty="0">
                <a:solidFill>
                  <a:srgbClr val="000000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Terahertz (THz) Communication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57814" y="2073746"/>
            <a:ext cx="3161109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Signal Model with IRS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167254" y="3997392"/>
            <a:ext cx="2661880" cy="49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Phase Shift Matrix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5040" y="4256154"/>
            <a:ext cx="4789170" cy="117047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9253468" y="6092829"/>
            <a:ext cx="3263182" cy="440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Optimization Problem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199167" y="1211004"/>
            <a:ext cx="4879033" cy="427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i="1" u="sng" dirty="0">
                <a:solidFill>
                  <a:srgbClr val="000000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Intelligent Reflecting Surface (IRS)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1028700"/>
            <a:ext cx="18288000" cy="19050"/>
          </a:xfrm>
          <a:prstGeom prst="line">
            <a:avLst/>
          </a:prstGeom>
          <a:ln w="66675" cap="flat">
            <a:solidFill>
              <a:srgbClr val="0944C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540066" y="1643062"/>
            <a:ext cx="13207868" cy="8281933"/>
          </a:xfrm>
          <a:custGeom>
            <a:avLst/>
            <a:gdLst/>
            <a:ahLst/>
            <a:cxnLst/>
            <a:rect l="l" t="t" r="r" b="b"/>
            <a:pathLst>
              <a:path w="13207868" h="8281933">
                <a:moveTo>
                  <a:pt x="0" y="0"/>
                </a:moveTo>
                <a:lnTo>
                  <a:pt x="13207868" y="0"/>
                </a:lnTo>
                <a:lnTo>
                  <a:pt x="13207868" y="8281933"/>
                </a:lnTo>
                <a:lnTo>
                  <a:pt x="0" y="828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25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249632" y="204787"/>
            <a:ext cx="3788737" cy="56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944C8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Edge Intelligence Layer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8288000" cy="881422"/>
            <a:chOff x="0" y="0"/>
            <a:chExt cx="4816602" cy="2321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602" cy="232155"/>
            </a:xfrm>
            <a:custGeom>
              <a:avLst/>
              <a:gdLst/>
              <a:ahLst/>
              <a:cxnLst/>
              <a:rect l="l" t="t" r="r" b="b"/>
              <a:pathLst>
                <a:path w="4816602" h="232155">
                  <a:moveTo>
                    <a:pt x="4816602" y="2963"/>
                  </a:moveTo>
                  <a:lnTo>
                    <a:pt x="4816602" y="229192"/>
                  </a:lnTo>
                  <a:cubicBezTo>
                    <a:pt x="4816602" y="229978"/>
                    <a:pt x="4816290" y="230732"/>
                    <a:pt x="4815734" y="231287"/>
                  </a:cubicBezTo>
                  <a:cubicBezTo>
                    <a:pt x="4815179" y="231843"/>
                    <a:pt x="4814425" y="232155"/>
                    <a:pt x="4813639" y="232155"/>
                  </a:cubicBezTo>
                  <a:lnTo>
                    <a:pt x="2963" y="232155"/>
                  </a:lnTo>
                  <a:cubicBezTo>
                    <a:pt x="2177" y="232155"/>
                    <a:pt x="1424" y="231843"/>
                    <a:pt x="868" y="231287"/>
                  </a:cubicBezTo>
                  <a:cubicBezTo>
                    <a:pt x="312" y="230732"/>
                    <a:pt x="0" y="229978"/>
                    <a:pt x="0" y="229192"/>
                  </a:cubicBezTo>
                  <a:lnTo>
                    <a:pt x="0" y="2963"/>
                  </a:lnTo>
                  <a:cubicBezTo>
                    <a:pt x="0" y="2177"/>
                    <a:pt x="312" y="1424"/>
                    <a:pt x="868" y="868"/>
                  </a:cubicBezTo>
                  <a:cubicBezTo>
                    <a:pt x="1424" y="312"/>
                    <a:pt x="2177" y="0"/>
                    <a:pt x="2963" y="0"/>
                  </a:cubicBezTo>
                  <a:lnTo>
                    <a:pt x="4813639" y="0"/>
                  </a:lnTo>
                  <a:cubicBezTo>
                    <a:pt x="4814425" y="0"/>
                    <a:pt x="4815179" y="312"/>
                    <a:pt x="4815734" y="868"/>
                  </a:cubicBezTo>
                  <a:cubicBezTo>
                    <a:pt x="4816290" y="1424"/>
                    <a:pt x="4816602" y="2177"/>
                    <a:pt x="4816602" y="2963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  <a:ln cap="sq">
              <a:noFill/>
              <a:prstDash val="sysDot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602" cy="308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038293" y="151268"/>
            <a:ext cx="1664227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ICTC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2601" y="160793"/>
            <a:ext cx="3868541" cy="51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2"/>
              </a:lnSpc>
              <a:spcBef>
                <a:spcPct val="0"/>
              </a:spcBef>
            </a:pPr>
            <a:r>
              <a:rPr lang="en-US" sz="2709">
                <a:solidFill>
                  <a:srgbClr val="FFFFFF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Performance Analysis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00801" y="1170731"/>
            <a:ext cx="5520434" cy="5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sng" dirty="0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5G vs 6G Framework Comparison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807090" y="1926820"/>
          <a:ext cx="16673819" cy="7807387"/>
        </p:xfrm>
        <a:graphic>
          <a:graphicData uri="http://schemas.openxmlformats.org/drawingml/2006/table">
            <a:tbl>
              <a:tblPr/>
              <a:tblGrid>
                <a:gridCol w="418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534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Performance Metric</a:t>
                      </a:r>
                      <a:endParaRPr lang="en-US" sz="1100"/>
                    </a:p>
                  </a:txBody>
                  <a:tcPr marL="76200" marR="76200" marT="76200" marB="76200" anchor="ctr">
                    <a:lnL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5G Networks</a:t>
                      </a:r>
                      <a:endParaRPr lang="en-US" sz="1100"/>
                    </a:p>
                  </a:txBody>
                  <a:tcPr marL="76200" marR="76200" marT="76200" marB="76200" anchor="ctr">
                    <a:lnL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Proposed 6G Framework</a:t>
                      </a:r>
                      <a:endParaRPr lang="en-US" sz="1100"/>
                    </a:p>
                  </a:txBody>
                  <a:tcPr marL="76200" marR="76200" marT="76200" marB="76200" anchor="ctr">
                    <a:lnL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1">
                          <a:solidFill>
                            <a:srgbClr val="000000"/>
                          </a:solidFill>
                          <a:latin typeface="Times New Roman MT Bold"/>
                          <a:ea typeface="Times New Roman MT Bold"/>
                          <a:cs typeface="Times New Roman MT Bold"/>
                          <a:sym typeface="Times New Roman MT Bold"/>
                        </a:rPr>
                        <a:t>Improvement</a:t>
                      </a:r>
                      <a:endParaRPr lang="en-US" sz="1100"/>
                    </a:p>
                  </a:txBody>
                  <a:tcPr marL="76200" marR="76200" marT="76200" marB="76200" anchor="ctr">
                    <a:lnL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34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End-to-End Latency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~10 ms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~1 ms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90% Reduction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34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Data Processing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Centralized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Edge-based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Distributed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34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Synchronization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Periodic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Continuous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Real-time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34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Fault Recovery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Reactive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Proactive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Predictive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34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Learning Approach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Centralized ML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Federated Learning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Privacy-preserving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534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Scalability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82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Limited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82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Massive-scale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82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Times New Roman MT"/>
                          <a:ea typeface="Times New Roman MT"/>
                          <a:cs typeface="Times New Roman MT"/>
                          <a:sym typeface="Times New Roman MT"/>
                        </a:rPr>
                        <a:t>Enhanced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82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657</Words>
  <Application>Microsoft Office PowerPoint</Application>
  <PresentationFormat>Custom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 MT Bold</vt:lpstr>
      <vt:lpstr>Calibri</vt:lpstr>
      <vt:lpstr>Arial</vt:lpstr>
      <vt:lpstr>Times New Roman MT Italics</vt:lpstr>
      <vt:lpstr>Times New Roman MT</vt:lpstr>
      <vt:lpstr>Times New Roman MT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6G Enabled Digital Twin Framework for Real-Time Cyber-Physical Systems</dc:title>
  <cp:lastModifiedBy>MR. VASKAR CHAKMA</cp:lastModifiedBy>
  <cp:revision>8</cp:revision>
  <dcterms:created xsi:type="dcterms:W3CDTF">2006-08-16T00:00:00Z</dcterms:created>
  <dcterms:modified xsi:type="dcterms:W3CDTF">2025-10-06T04:23:48Z</dcterms:modified>
  <dc:identifier>DAG0mxjfLas</dc:identifier>
</cp:coreProperties>
</file>